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7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50"/>
            <a:ext cx="12206817" cy="68675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63751" y="1701800"/>
            <a:ext cx="9211733" cy="10826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63751" y="2927350"/>
            <a:ext cx="9218083" cy="1752600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wipe/>
      </p:transition>
    </mc:Choice>
    <mc:Fallback>
      <p:transition>
        <p:wipe/>
      </p:transition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wipe/>
      </p:transition>
    </mc:Choice>
    <mc:Fallback>
      <p:transition>
        <p:wipe/>
      </p:transition>
    </mc:Fallback>
  </mc:AlternateContent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wipe/>
      </p:transition>
    </mc:Choice>
    <mc:Fallback>
      <p:transition>
        <p:wipe/>
      </p:transition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wipe/>
      </p:transition>
    </mc:Choice>
    <mc:Fallback>
      <p:transition>
        <p:wip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wipe/>
      </p:transition>
    </mc:Choice>
    <mc:Fallback>
      <p:transition>
        <p:wip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wipe/>
      </p:transition>
    </mc:Choice>
    <mc:Fallback>
      <p:transition>
        <p:wip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wipe/>
      </p:transition>
    </mc:Choice>
    <mc:Fallback>
      <p:transition>
        <p:wip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wipe/>
      </p:transition>
    </mc:Choice>
    <mc:Fallback>
      <p:transition>
        <p:wip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wipe/>
      </p:transition>
    </mc:Choice>
    <mc:Fallback>
      <p:transition>
        <p:wip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wipe/>
      </p:transition>
    </mc:Choice>
    <mc:Fallback>
      <p:transition>
        <p:wip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wipe/>
      </p:transition>
    </mc:Choice>
    <mc:Fallback>
      <p:transition>
        <p:wipe/>
      </p:transition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500">
        <p:wipe/>
      </p:transition>
    </mc:Choice>
    <mc:Fallback>
      <p:transition>
        <p:wipe/>
      </p:transition>
    </mc:Fallback>
  </mc:AlternateContent>
  <p:hf sldNum="0" hdr="0" ftr="0" dt="0"/>
  <p:txStyles>
    <p:titleStyle>
      <a:lvl1pPr algn="r" rtl="0" fontAlgn="base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s://www.thinglink.com/video/1306637496783732737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hyperlink" Target="https://www.youtube.com/watch?v=bQ9NZXrBMhk&amp;t=1080s" TargetMode="External"/><Relationship Id="rId8" Type="http://schemas.openxmlformats.org/officeDocument/2006/relationships/hyperlink" Target="https://www.youtube.com/watch?v=xCthmJqXsuc&amp;t=3s" TargetMode="External"/><Relationship Id="rId7" Type="http://schemas.openxmlformats.org/officeDocument/2006/relationships/hyperlink" Target="https://www.youtube.com/watch?v=56qAafmScM0&amp;t=1s" TargetMode="External"/><Relationship Id="rId6" Type="http://schemas.openxmlformats.org/officeDocument/2006/relationships/hyperlink" Target="https://youtu.be/bcq6AhQMqcQ" TargetMode="External"/><Relationship Id="rId5" Type="http://schemas.openxmlformats.org/officeDocument/2006/relationships/hyperlink" Target="https://www.youtube.com/watch?v=8zddUAyyNgE&amp;t=8s" TargetMode="External"/><Relationship Id="rId4" Type="http://schemas.openxmlformats.org/officeDocument/2006/relationships/hyperlink" Target="https://learningapps.org/display?v=p8waorbc320" TargetMode="External"/><Relationship Id="rId3" Type="http://schemas.openxmlformats.org/officeDocument/2006/relationships/hyperlink" Target="https://wordwall.net/sr/resource/1492349/%d1%81%d1%82%d0%b8%d0%b3%d0%b0%d0%be-%d1%98%d0%b5-%d1%83%d1%81%d0%ba%d1%80%d1%81" TargetMode="External"/><Relationship Id="rId2" Type="http://schemas.openxmlformats.org/officeDocument/2006/relationships/hyperlink" Target="http://anyflip.com/cdckt/qdaw/" TargetMode="External"/><Relationship Id="rId11" Type="http://schemas.openxmlformats.org/officeDocument/2006/relationships/slideLayout" Target="../slideLayouts/slideLayout2.xml"/><Relationship Id="rId10" Type="http://schemas.openxmlformats.org/officeDocument/2006/relationships/hyperlink" Target="https://wordwall.net/sr/resource/2676366/%d1%83%d1%81%d0%ba%d1%80%d1%88%d1%9a%d0%b8-%d0%bf%d1%80%d0%b0%d0%b7%d0%bd%d0%b8%d0%ba" TargetMode="External"/><Relationship Id="rId1" Type="http://schemas.openxmlformats.org/officeDocument/2006/relationships/hyperlink" Target="https://wordwall.net/sr/resource/2676695/%d0%bd%d0%b0-%d1%81%d0%bb%d0%be%d0%b2%d0%be-%d0%bd%d0%b0-%d1%81%d0%bb%d0%be%d0%b2%d0%be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27735"/>
            <a:ext cx="10656570" cy="2835910"/>
          </a:xfrm>
        </p:spPr>
        <p:txBody>
          <a:bodyPr>
            <a:normAutofit/>
          </a:bodyPr>
          <a:lstStyle/>
          <a:p>
            <a:pPr algn="ctr"/>
            <a:r>
              <a:rPr lang="sr-Cyrl-RS" altLang="en-US" sz="7200" dirty="0"/>
              <a:t>Лов на јаја</a:t>
            </a:r>
            <a:br>
              <a:rPr lang="sr-Cyrl-RS" altLang="en-US" dirty="0"/>
            </a:br>
            <a:r>
              <a:rPr lang="sr-Cyrl-RS" altLang="en-US" sz="5400" dirty="0"/>
              <a:t>- пример наставе на даљину-</a:t>
            </a:r>
            <a:endParaRPr lang="sr-Latn-RS" alt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755" y="5758815"/>
            <a:ext cx="9144000" cy="951865"/>
          </a:xfrm>
        </p:spPr>
        <p:txBody>
          <a:bodyPr/>
          <a:lstStyle/>
          <a:p>
            <a:pPr algn="l"/>
            <a:r>
              <a:rPr lang="sr-Cyrl-RS" altLang="en-US" b="1">
                <a:solidFill>
                  <a:schemeClr val="accent3">
                    <a:lumMod val="50000"/>
                  </a:schemeClr>
                </a:solidFill>
              </a:rPr>
              <a:t>Марина Јовановић Панајотовић,</a:t>
            </a:r>
            <a:endParaRPr lang="sr-Cyrl-RS" altLang="en-US" b="1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r>
              <a:rPr lang="sr-Cyrl-RS" altLang="en-US" b="1">
                <a:solidFill>
                  <a:schemeClr val="accent3">
                    <a:lumMod val="50000"/>
                  </a:schemeClr>
                </a:solidFill>
              </a:rPr>
              <a:t>мастер учитељ</a:t>
            </a:r>
            <a:endParaRPr lang="sr-Cyrl-RS" altLang="en-US" b="1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2280" y="190500"/>
            <a:ext cx="9850120" cy="582930"/>
          </a:xfrm>
        </p:spPr>
        <p:txBody>
          <a:bodyPr/>
          <a:p>
            <a:pPr algn="l"/>
            <a:r>
              <a:rPr lang="sr-Cyrl-RS" altLang="en-US" i="1"/>
              <a:t>Лов на јаја</a:t>
            </a:r>
            <a:r>
              <a:rPr lang="sr-Cyrl-RS" altLang="en-US"/>
              <a:t> - увод</a:t>
            </a:r>
            <a:endParaRPr lang="sr-Cyrl-R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755" y="1174750"/>
            <a:ext cx="11256645" cy="4953000"/>
          </a:xfrm>
        </p:spPr>
        <p:txBody>
          <a:bodyPr/>
          <a:p>
            <a:pPr algn="just"/>
            <a:r>
              <a:rPr lang="sr-Cyrl-RS" altLang="en-US" i="1">
                <a:hlinkClick r:id="rId1" tooltip="" action="ppaction://hlinkfile"/>
              </a:rPr>
              <a:t>,,Лов на јаја''</a:t>
            </a:r>
            <a:r>
              <a:rPr lang="sr-Cyrl-RS" altLang="en-US"/>
              <a:t> представља </a:t>
            </a:r>
            <a:r>
              <a:rPr lang="sr-Latn-RS" altLang="en-US"/>
              <a:t>online</a:t>
            </a:r>
            <a:r>
              <a:rPr lang="sr-Cyrl-RS" altLang="en-US"/>
              <a:t> наставно средство у виду игре са разним задацима и садржајима.</a:t>
            </a:r>
            <a:endParaRPr lang="sr-Cyrl-RS" altLang="en-US"/>
          </a:p>
          <a:p>
            <a:pPr algn="just"/>
            <a:r>
              <a:rPr lang="sr-Cyrl-RS" altLang="en-US">
                <a:sym typeface="+mn-ea"/>
              </a:rPr>
              <a:t>Намењено је ученицима првог разреда првог циклуса образовања и васпитања. </a:t>
            </a:r>
            <a:endParaRPr lang="sr-Cyrl-RS" altLang="en-US">
              <a:sym typeface="+mn-ea"/>
            </a:endParaRPr>
          </a:p>
          <a:p>
            <a:pPr algn="just"/>
            <a:r>
              <a:rPr lang="sr-Cyrl-RS" altLang="en-US">
                <a:sym typeface="+mn-ea"/>
              </a:rPr>
              <a:t>Циљ наведеног наставног средства је увежбавање, обнављање и утврђивање наставних садржаја</a:t>
            </a:r>
            <a:r>
              <a:rPr lang="sr-Latn-RS" altLang="sr-Cyrl-RS">
                <a:sym typeface="+mn-ea"/>
              </a:rPr>
              <a:t>,</a:t>
            </a:r>
            <a:r>
              <a:rPr lang="sr-Cyrl-RS" altLang="en-US">
                <a:sym typeface="+mn-ea"/>
              </a:rPr>
              <a:t> које су ученици усвојили</a:t>
            </a:r>
            <a:r>
              <a:rPr lang="sr-Latn-RS" altLang="sr-Cyrl-RS">
                <a:sym typeface="+mn-ea"/>
              </a:rPr>
              <a:t>,</a:t>
            </a:r>
            <a:r>
              <a:rPr lang="sr-Cyrl-RS" altLang="en-US">
                <a:sym typeface="+mn-ea"/>
              </a:rPr>
              <a:t> кроз забавне садржаје и задатке.</a:t>
            </a:r>
            <a:endParaRPr lang="sr-Cyrl-RS" altLang="en-US">
              <a:sym typeface="+mn-ea"/>
            </a:endParaRPr>
          </a:p>
          <a:p>
            <a:pPr algn="just"/>
            <a:r>
              <a:rPr lang="sr-Cyrl-RS" altLang="en-US">
                <a:sym typeface="+mn-ea"/>
              </a:rPr>
              <a:t>Тема наставног средства је Ускрс и Ускршњи празници.</a:t>
            </a:r>
            <a:endParaRPr lang="sr-Cyrl-RS" altLang="en-US">
              <a:sym typeface="+mn-ea"/>
            </a:endParaRPr>
          </a:p>
          <a:p>
            <a:pPr algn="just"/>
            <a:r>
              <a:rPr lang="sr-Cyrl-RS" altLang="en-US">
                <a:sym typeface="+mn-ea"/>
              </a:rPr>
              <a:t>Игра је направљена у програму </a:t>
            </a:r>
            <a:r>
              <a:rPr lang="sr-Latn-RS" altLang="en-US">
                <a:sym typeface="+mn-ea"/>
              </a:rPr>
              <a:t>ThingLink.</a:t>
            </a:r>
            <a:endParaRPr lang="sr-Cyrl-RS" altLang="en-US">
              <a:sym typeface="+mn-ea"/>
            </a:endParaRPr>
          </a:p>
          <a:p>
            <a:pPr algn="just"/>
            <a:endParaRPr lang="sr-Cyrl-RS" altLang="en-US"/>
          </a:p>
          <a:p>
            <a:pPr algn="just"/>
            <a:endParaRPr lang="sr-Cyrl-RS" altLang="en-US"/>
          </a:p>
        </p:txBody>
      </p:sp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2280" y="220345"/>
            <a:ext cx="9850120" cy="553085"/>
          </a:xfrm>
        </p:spPr>
        <p:txBody>
          <a:bodyPr/>
          <a:p>
            <a:pPr algn="l"/>
            <a:r>
              <a:rPr lang="sr-Cyrl-RS" altLang="en-US" i="1">
                <a:sym typeface="+mn-ea"/>
              </a:rPr>
              <a:t>Лов на јаја</a:t>
            </a:r>
            <a:r>
              <a:rPr lang="sr-Cyrl-RS" altLang="en-US">
                <a:sym typeface="+mn-ea"/>
              </a:rPr>
              <a:t> - упутства</a:t>
            </a:r>
            <a:endParaRPr lang="sr-Cyrl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10972800" cy="5416550"/>
          </a:xfrm>
        </p:spPr>
        <p:txBody>
          <a:bodyPr/>
          <a:p>
            <a:pPr algn="just"/>
            <a:r>
              <a:rPr lang="sr-Cyrl-RS" altLang="sr-Cyrl-RS"/>
              <a:t>Основу игре представља панорама слика ботаничке баште која има преглед од 360</a:t>
            </a:r>
            <a:r>
              <a:rPr lang="sr-Cyrl-RS" altLang="sr-Cyrl-RS">
                <a:latin typeface="Arial" panose="020B0604020202020204" pitchFamily="34" charset="0"/>
                <a:cs typeface="Arial" panose="020B0604020202020204" pitchFamily="34" charset="0"/>
              </a:rPr>
              <a:t>º, што омогућава ученицима ,,потрагу'' у свим правцима.</a:t>
            </a:r>
            <a:endParaRPr lang="sr-Cyrl-RS" altLang="sr-Cyrl-R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r-Cyrl-RS" altLang="sr-Cyrl-RS">
                <a:latin typeface="Arial" panose="020B0604020202020204" pitchFamily="34" charset="0"/>
                <a:cs typeface="Arial" panose="020B0604020202020204" pitchFamily="34" charset="0"/>
              </a:rPr>
              <a:t>Задаци и садржаји представљени су путем иконица Ускршњих јаја. Једним кликом на било које јаје, отварају се задаци и садржаји. Укупно их је 15.</a:t>
            </a:r>
            <a:endParaRPr lang="sr-Cyrl-RS" altLang="sr-Cyrl-R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r-Cyrl-RS" altLang="sr-Cyrl-RS">
                <a:latin typeface="Arial" panose="020B0604020202020204" pitchFamily="34" charset="0"/>
                <a:cs typeface="Arial" panose="020B0604020202020204" pitchFamily="34" charset="0"/>
              </a:rPr>
              <a:t>Поред икона Ускршњих јаја, у игри су присутне и иконе разних животиња чији је циљ да ученике упознају са правилима игре и да им дају додатна упутства. Неке од њих садрже и додатне задатке (загонетке).</a:t>
            </a:r>
            <a:endParaRPr lang="sr-Cyrl-RS" altLang="sr-Cyrl-R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7520" y="190500"/>
            <a:ext cx="10972800" cy="582613"/>
          </a:xfrm>
        </p:spPr>
        <p:txBody>
          <a:bodyPr/>
          <a:p>
            <a:pPr algn="l"/>
            <a:r>
              <a:rPr lang="sr-Cyrl-RS" altLang="en-US" i="1">
                <a:sym typeface="+mn-ea"/>
              </a:rPr>
              <a:t>Лов на јаја</a:t>
            </a:r>
            <a:r>
              <a:rPr lang="sr-Cyrl-RS" altLang="en-US">
                <a:sym typeface="+mn-ea"/>
              </a:rPr>
              <a:t> - садржај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320" y="1174750"/>
            <a:ext cx="11851640" cy="4953000"/>
          </a:xfrm>
        </p:spPr>
        <p:txBody>
          <a:bodyPr/>
          <a:p>
            <a:pPr algn="just"/>
            <a:r>
              <a:rPr lang="sr-Cyrl-RS" altLang="en-US"/>
              <a:t>Задаци и садржаји представљени су посредством: </a:t>
            </a:r>
            <a:endParaRPr lang="sr-Cyrl-RS" altLang="en-US"/>
          </a:p>
          <a:p>
            <a:pPr lvl="1" algn="just"/>
            <a:r>
              <a:rPr lang="sr-Cyrl-RS" altLang="en-US"/>
              <a:t>програма за изаду </a:t>
            </a:r>
            <a:r>
              <a:rPr lang="sr-Latn-RS" altLang="en-US"/>
              <a:t>online </a:t>
            </a:r>
            <a:r>
              <a:rPr lang="sr-Cyrl-RS" altLang="en-US"/>
              <a:t>игара:</a:t>
            </a:r>
            <a:r>
              <a:rPr lang="sr-Cyrl-RS" altLang="en-US" i="1"/>
              <a:t> </a:t>
            </a:r>
            <a:r>
              <a:rPr lang="sr-Latn-RS" altLang="en-US" i="1"/>
              <a:t>LearningApps</a:t>
            </a:r>
            <a:r>
              <a:rPr lang="sr-Latn-RS" altLang="en-US"/>
              <a:t> </a:t>
            </a:r>
            <a:r>
              <a:rPr lang="sr-Cyrl-RS" altLang="sr-Latn-RS"/>
              <a:t>и</a:t>
            </a:r>
            <a:r>
              <a:rPr lang="sr-Latn-RS" altLang="en-US"/>
              <a:t> </a:t>
            </a:r>
            <a:r>
              <a:rPr lang="sr-Latn-RS" altLang="en-US" i="1"/>
              <a:t>WordWall</a:t>
            </a:r>
            <a:r>
              <a:rPr lang="sr-Cyrl-RS" altLang="sr-Latn-RS"/>
              <a:t>;</a:t>
            </a:r>
            <a:endParaRPr lang="sr-Cyrl-RS" altLang="sr-Latn-RS"/>
          </a:p>
          <a:p>
            <a:pPr lvl="1" algn="just"/>
            <a:r>
              <a:rPr lang="sr-Cyrl-RS" altLang="sr-Latn-RS"/>
              <a:t>о</a:t>
            </a:r>
            <a:r>
              <a:rPr lang="sr-Latn-RS" altLang="sr-Cyrl-RS"/>
              <a:t>nline </a:t>
            </a:r>
            <a:r>
              <a:rPr lang="sr-Cyrl-RS" altLang="sr-Cyrl-RS"/>
              <a:t>базе слагалица: </a:t>
            </a:r>
            <a:r>
              <a:rPr lang="sr-Latn-RS" altLang="sr-Cyrl-RS" i="1"/>
              <a:t>JigsawPlanet</a:t>
            </a:r>
            <a:r>
              <a:rPr lang="sr-Latn-RS" altLang="sr-Cyrl-RS"/>
              <a:t>;</a:t>
            </a:r>
            <a:endParaRPr lang="sr-Latn-RS" altLang="sr-Cyrl-RS"/>
          </a:p>
          <a:p>
            <a:pPr lvl="1" algn="just"/>
            <a:r>
              <a:rPr lang="sr-Latn-RS" altLang="sr-Cyrl-RS">
                <a:sym typeface="+mn-ea"/>
              </a:rPr>
              <a:t>web </a:t>
            </a:r>
            <a:r>
              <a:rPr lang="sr-Cyrl-RS" altLang="sr-Cyrl-RS"/>
              <a:t>платформе за објаву публикација: </a:t>
            </a:r>
            <a:r>
              <a:rPr lang="sr-Latn-RS" altLang="sr-Cyrl-RS" i="1"/>
              <a:t>AnyFlip</a:t>
            </a:r>
            <a:r>
              <a:rPr lang="sr-Latn-RS" altLang="sr-Cyrl-RS"/>
              <a:t>;</a:t>
            </a:r>
            <a:endParaRPr lang="sr-Latn-RS" altLang="sr-Cyrl-RS"/>
          </a:p>
          <a:p>
            <a:pPr lvl="1" algn="just"/>
            <a:r>
              <a:rPr lang="sr-Latn-RS" altLang="sr-Cyrl-RS"/>
              <a:t>web </a:t>
            </a:r>
            <a:r>
              <a:rPr lang="sr-Cyrl-RS" altLang="sr-Cyrl-RS"/>
              <a:t>платформ</a:t>
            </a:r>
            <a:r>
              <a:rPr lang="sr-Latn-RS" altLang="sr-Cyrl-RS"/>
              <a:t>e</a:t>
            </a:r>
            <a:r>
              <a:rPr lang="sr-Cyrl-RS" altLang="sr-Cyrl-RS"/>
              <a:t> за дељење и размену видео датотека: </a:t>
            </a:r>
            <a:r>
              <a:rPr lang="sr-Latn-RS" altLang="sr-Cyrl-RS" i="1"/>
              <a:t>YouTube</a:t>
            </a:r>
            <a:r>
              <a:rPr lang="sr-Latn-RS" altLang="sr-Cyrl-RS"/>
              <a:t>;</a:t>
            </a:r>
            <a:endParaRPr lang="sr-Latn-RS" altLang="sr-Cyrl-RS"/>
          </a:p>
          <a:p>
            <a:pPr lvl="1" algn="just"/>
            <a:r>
              <a:rPr lang="sr-Cyrl-RS" altLang="sr-Latn-RS"/>
              <a:t>програма из основног </a:t>
            </a:r>
            <a:r>
              <a:rPr lang="sr-Latn-RS" altLang="sr-Latn-RS"/>
              <a:t>Microsoft </a:t>
            </a:r>
            <a:r>
              <a:rPr lang="sr-Cyrl-RS" altLang="sr-Latn-RS"/>
              <a:t>пакета: </a:t>
            </a:r>
            <a:r>
              <a:rPr lang="sr-Latn-RS" altLang="sr-Latn-RS" i="1"/>
              <a:t>Word</a:t>
            </a:r>
            <a:r>
              <a:rPr lang="sr-Latn-RS" altLang="sr-Latn-RS"/>
              <a:t>.</a:t>
            </a:r>
            <a:endParaRPr lang="sr-Latn-RS" altLang="sr-Cyrl-RS"/>
          </a:p>
          <a:p>
            <a:pPr lvl="1" algn="just"/>
            <a:endParaRPr lang="sr-Latn-RS" altLang="sr-Cyrl-RS"/>
          </a:p>
        </p:txBody>
      </p:sp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7365" y="190500"/>
            <a:ext cx="10972800" cy="582613"/>
          </a:xfrm>
        </p:spPr>
        <p:txBody>
          <a:bodyPr/>
          <a:p>
            <a:pPr algn="l"/>
            <a:r>
              <a:rPr lang="sr-Cyrl-RS" altLang="en-US" i="1">
                <a:sym typeface="+mn-ea"/>
              </a:rPr>
              <a:t>Лов на јаја</a:t>
            </a:r>
            <a:r>
              <a:rPr lang="sr-Cyrl-RS" altLang="en-US">
                <a:sym typeface="+mn-ea"/>
              </a:rPr>
              <a:t> - садржаји и задаци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915" y="896620"/>
            <a:ext cx="11681460" cy="6001385"/>
          </a:xfrm>
        </p:spPr>
        <p:txBody>
          <a:bodyPr/>
          <a:p>
            <a:pPr algn="just"/>
            <a:r>
              <a:rPr lang="sr-Cyrl-RS" altLang="en-US" sz="2800"/>
              <a:t>Кроз све садржаје и задатке провлачи се градиво из свих наставних предмета које су ученици усвојили до почетка Ускршњег распуста, и то:</a:t>
            </a:r>
            <a:endParaRPr lang="sr-Cyrl-RS" altLang="en-US" sz="2800"/>
          </a:p>
          <a:p>
            <a:pPr lvl="1" algn="just"/>
            <a:r>
              <a:rPr lang="sr-Cyrl-RS" altLang="en-US" sz="2100"/>
              <a:t>Српски језик: осмосмерка </a:t>
            </a:r>
            <a:r>
              <a:rPr lang="sr-Latn-RS" altLang="sr-Cyrl-RS" sz="2100">
                <a:sym typeface="+mn-ea"/>
              </a:rPr>
              <a:t>(</a:t>
            </a:r>
            <a:r>
              <a:rPr lang="sr-Latn-RS" altLang="sr-Cyrl-RS" sz="2100" i="1">
                <a:sym typeface="+mn-ea"/>
              </a:rPr>
              <a:t>Word-PDF</a:t>
            </a:r>
            <a:r>
              <a:rPr lang="sr-Latn-RS" altLang="sr-Cyrl-RS" sz="2100">
                <a:sym typeface="+mn-ea"/>
              </a:rPr>
              <a:t>)</a:t>
            </a:r>
            <a:r>
              <a:rPr lang="sr-Cyrl-RS" altLang="en-US" sz="2100"/>
              <a:t>, игра </a:t>
            </a:r>
            <a:r>
              <a:rPr lang="sr-Cyrl-RS" altLang="en-US" sz="2100">
                <a:hlinkClick r:id="rId1" tooltip="" action="ppaction://hlinkfile"/>
              </a:rPr>
              <a:t>,,На слово, на слово''</a:t>
            </a:r>
            <a:r>
              <a:rPr lang="sr-Cyrl-RS" altLang="en-US" sz="2100"/>
              <a:t> (</a:t>
            </a:r>
            <a:r>
              <a:rPr lang="sr-Latn-RS" altLang="en-US" sz="2100" i="1"/>
              <a:t>WordWall</a:t>
            </a:r>
            <a:r>
              <a:rPr lang="sr-Latn-RS" altLang="en-US" sz="2100"/>
              <a:t>)</a:t>
            </a:r>
            <a:r>
              <a:rPr lang="sr-Cyrl-RS" altLang="en-US" sz="2100"/>
              <a:t>, загонетке;</a:t>
            </a:r>
            <a:endParaRPr lang="sr-Cyrl-RS" altLang="en-US" sz="2100"/>
          </a:p>
          <a:p>
            <a:pPr lvl="1" algn="just"/>
            <a:r>
              <a:rPr lang="sr-Cyrl-RS" altLang="en-US" sz="2100"/>
              <a:t>Математика: </a:t>
            </a:r>
            <a:r>
              <a:rPr lang="sr-Cyrl-RS" altLang="en-US" sz="2100">
                <a:hlinkClick r:id="rId2" tooltip=""/>
              </a:rPr>
              <a:t>задаци са сабирањем и одузимањем до 20</a:t>
            </a:r>
            <a:r>
              <a:rPr lang="sr-Cyrl-RS" altLang="en-US" sz="2100"/>
              <a:t> </a:t>
            </a:r>
            <a:r>
              <a:rPr lang="sr-Latn-RS" altLang="sr-Cyrl-RS" sz="2100"/>
              <a:t>(</a:t>
            </a:r>
            <a:r>
              <a:rPr lang="sr-Latn-RS" altLang="sr-Cyrl-RS" sz="2100" i="1"/>
              <a:t>AnyFlip, </a:t>
            </a:r>
            <a:r>
              <a:rPr lang="sr-Latn-RS" altLang="sr-Cyrl-RS" sz="2100" i="1">
                <a:sym typeface="+mn-ea"/>
              </a:rPr>
              <a:t>Word-PDF</a:t>
            </a:r>
            <a:r>
              <a:rPr lang="sr-Latn-RS" altLang="sr-Cyrl-RS" sz="2100"/>
              <a:t>)</a:t>
            </a:r>
            <a:r>
              <a:rPr lang="sr-Cyrl-RS" altLang="en-US" sz="2100"/>
              <a:t> и логички задаци </a:t>
            </a:r>
            <a:r>
              <a:rPr lang="sr-Latn-RS" altLang="sr-Cyrl-RS" sz="2100"/>
              <a:t>(</a:t>
            </a:r>
            <a:r>
              <a:rPr lang="sr-Latn-RS" altLang="sr-Cyrl-RS" sz="2100" i="1">
                <a:sym typeface="+mn-ea"/>
              </a:rPr>
              <a:t>Word-PDF</a:t>
            </a:r>
            <a:r>
              <a:rPr lang="sr-Latn-RS" altLang="sr-Cyrl-RS" sz="2100"/>
              <a:t>);</a:t>
            </a:r>
            <a:endParaRPr lang="sr-Latn-RS" altLang="sr-Cyrl-RS" sz="2100"/>
          </a:p>
          <a:p>
            <a:pPr lvl="1" algn="just"/>
            <a:r>
              <a:rPr lang="sr-Cyrl-RS" altLang="sr-Cyrl-RS" sz="2100"/>
              <a:t>Свет око нас: квиз </a:t>
            </a:r>
            <a:r>
              <a:rPr lang="sr-Cyrl-RS" altLang="sr-Cyrl-RS" sz="2100">
                <a:hlinkClick r:id="rId3" tooltip="" action="ppaction://hlinkfile"/>
              </a:rPr>
              <a:t>,,Стигао је Ускрс!''</a:t>
            </a:r>
            <a:r>
              <a:rPr lang="sr-Cyrl-RS" altLang="sr-Cyrl-RS" sz="2100"/>
              <a:t>(</a:t>
            </a:r>
            <a:r>
              <a:rPr lang="sr-Latn-RS" altLang="en-US" sz="2100" i="1">
                <a:sym typeface="+mn-ea"/>
              </a:rPr>
              <a:t>WordWall</a:t>
            </a:r>
            <a:r>
              <a:rPr lang="sr-Cyrl-RS" altLang="sr-Latn-RS" sz="2100">
                <a:sym typeface="+mn-ea"/>
              </a:rPr>
              <a:t>);</a:t>
            </a:r>
            <a:endParaRPr lang="sr-Cyrl-RS" altLang="sr-Latn-RS" sz="2100">
              <a:sym typeface="+mn-ea"/>
            </a:endParaRPr>
          </a:p>
          <a:p>
            <a:pPr lvl="1" algn="just"/>
            <a:r>
              <a:rPr lang="sr-Cyrl-RS" altLang="sr-Latn-RS" sz="2100">
                <a:sym typeface="+mn-ea"/>
              </a:rPr>
              <a:t>Енглески језик: игра </a:t>
            </a:r>
            <a:r>
              <a:rPr lang="sr-Cyrl-RS" altLang="sr-Latn-RS" sz="2100">
                <a:sym typeface="+mn-ea"/>
                <a:hlinkClick r:id="rId4" tooltip="" action="ppaction://hlinkfile"/>
              </a:rPr>
              <a:t>,,Које је боје јаје?''</a:t>
            </a:r>
            <a:r>
              <a:rPr lang="sr-Cyrl-RS" altLang="sr-Latn-RS" sz="2100">
                <a:sym typeface="+mn-ea"/>
              </a:rPr>
              <a:t> (</a:t>
            </a:r>
            <a:r>
              <a:rPr lang="sr-Latn-RS" altLang="en-US" sz="2100" i="1">
                <a:sym typeface="+mn-ea"/>
              </a:rPr>
              <a:t>LearningApps</a:t>
            </a:r>
            <a:r>
              <a:rPr lang="sr-Cyrl-RS" altLang="sr-Latn-RS" sz="2100">
                <a:sym typeface="+mn-ea"/>
              </a:rPr>
              <a:t>);</a:t>
            </a:r>
            <a:endParaRPr lang="sr-Cyrl-RS" altLang="sr-Latn-RS" sz="2100">
              <a:sym typeface="+mn-ea"/>
            </a:endParaRPr>
          </a:p>
          <a:p>
            <a:pPr lvl="1" algn="just"/>
            <a:r>
              <a:rPr lang="sr-Cyrl-RS" altLang="sr-Latn-RS" sz="2100">
                <a:sym typeface="+mn-ea"/>
              </a:rPr>
              <a:t>Музичка култура: видео датотеке - песма </a:t>
            </a:r>
            <a:r>
              <a:rPr lang="sr-Cyrl-RS" altLang="sr-Latn-RS" sz="2100">
                <a:sym typeface="+mn-ea"/>
                <a:hlinkClick r:id="rId5" tooltip="" action="ppaction://hlinkfile"/>
              </a:rPr>
              <a:t>,,Ускршње јутро''</a:t>
            </a:r>
            <a:r>
              <a:rPr lang="sr-Cyrl-RS" altLang="sr-Latn-RS" sz="2100">
                <a:sym typeface="+mn-ea"/>
              </a:rPr>
              <a:t> (</a:t>
            </a:r>
            <a:r>
              <a:rPr lang="sr-Latn-RS" altLang="sr-Cyrl-RS" sz="2100" i="1">
                <a:sym typeface="+mn-ea"/>
              </a:rPr>
              <a:t>YouTube</a:t>
            </a:r>
            <a:r>
              <a:rPr lang="sr-Cyrl-RS" altLang="sr-Latn-RS" sz="2100" i="1">
                <a:sym typeface="+mn-ea"/>
              </a:rPr>
              <a:t>);</a:t>
            </a:r>
            <a:endParaRPr lang="sr-Cyrl-RS" altLang="sr-Latn-RS" sz="2100" i="1">
              <a:sym typeface="+mn-ea"/>
            </a:endParaRPr>
          </a:p>
          <a:p>
            <a:pPr lvl="1" algn="just"/>
            <a:r>
              <a:rPr lang="sr-Cyrl-RS" altLang="sr-Latn-RS" sz="2100">
                <a:sym typeface="+mn-ea"/>
              </a:rPr>
              <a:t>Ликовна култура:</a:t>
            </a:r>
            <a:r>
              <a:rPr lang="sr-Cyrl-RS" altLang="sr-Latn-RS" sz="2100" i="1">
                <a:sym typeface="+mn-ea"/>
              </a:rPr>
              <a:t> </a:t>
            </a:r>
            <a:r>
              <a:rPr lang="sr-Cyrl-RS" altLang="sr-Latn-RS" sz="2100">
                <a:sym typeface="+mn-ea"/>
              </a:rPr>
              <a:t>видео датотеке - </a:t>
            </a:r>
            <a:r>
              <a:rPr lang="sr-Cyrl-RS" altLang="sr-Latn-RS" sz="2100">
                <a:sym typeface="+mn-ea"/>
                <a:hlinkClick r:id="rId6" tooltip="" action="ppaction://hlinkfile"/>
              </a:rPr>
              <a:t>фарбање јаја</a:t>
            </a:r>
            <a:r>
              <a:rPr lang="sr-Cyrl-RS" altLang="sr-Latn-RS" sz="2100">
                <a:sym typeface="+mn-ea"/>
              </a:rPr>
              <a:t> и </a:t>
            </a:r>
            <a:r>
              <a:rPr lang="sr-Cyrl-RS" altLang="sr-Latn-RS" sz="2100">
                <a:sym typeface="+mn-ea"/>
                <a:hlinkClick r:id="rId6" tooltip="" action="ppaction://hlinkfile"/>
              </a:rPr>
              <a:t>израда сталка за јаје</a:t>
            </a:r>
            <a:r>
              <a:rPr lang="sr-Cyrl-RS" altLang="sr-Latn-RS" sz="2100">
                <a:sym typeface="+mn-ea"/>
              </a:rPr>
              <a:t> (</a:t>
            </a:r>
            <a:r>
              <a:rPr lang="sr-Latn-RS" altLang="sr-Cyrl-RS" sz="2100" i="1">
                <a:sym typeface="+mn-ea"/>
              </a:rPr>
              <a:t>YouTube</a:t>
            </a:r>
            <a:r>
              <a:rPr lang="sr-Cyrl-RS" altLang="sr-Latn-RS" sz="2100" i="1">
                <a:sym typeface="+mn-ea"/>
              </a:rPr>
              <a:t>);</a:t>
            </a:r>
            <a:endParaRPr lang="sr-Cyrl-RS" altLang="sr-Latn-RS" sz="2100" i="1">
              <a:sym typeface="+mn-ea"/>
            </a:endParaRPr>
          </a:p>
          <a:p>
            <a:pPr lvl="1" algn="just"/>
            <a:r>
              <a:rPr lang="sr-Cyrl-RS" altLang="sr-Latn-RS" sz="2100">
                <a:sym typeface="+mn-ea"/>
              </a:rPr>
              <a:t>Физичко и здравствено васпитање: видео датотека - </a:t>
            </a:r>
            <a:r>
              <a:rPr lang="sr-Cyrl-RS" altLang="sr-Latn-RS" sz="2100">
                <a:sym typeface="+mn-ea"/>
                <a:hlinkClick r:id="rId7" tooltip="" action="ppaction://hlinkfile"/>
              </a:rPr>
              <a:t>,,Хоп хоп зеко''</a:t>
            </a:r>
            <a:r>
              <a:rPr lang="sr-Cyrl-RS" altLang="sr-Latn-RS" sz="2100">
                <a:sym typeface="+mn-ea"/>
              </a:rPr>
              <a:t> </a:t>
            </a:r>
            <a:r>
              <a:rPr lang="sr-Cyrl-RS" altLang="sr-Latn-RS" sz="2100">
                <a:sym typeface="+mn-ea"/>
              </a:rPr>
              <a:t>(</a:t>
            </a:r>
            <a:r>
              <a:rPr lang="sr-Latn-RS" altLang="sr-Cyrl-RS" sz="2100" i="1">
                <a:sym typeface="+mn-ea"/>
              </a:rPr>
              <a:t>YouTube</a:t>
            </a:r>
            <a:r>
              <a:rPr lang="sr-Cyrl-RS" altLang="sr-Latn-RS" sz="2100" i="1">
                <a:sym typeface="+mn-ea"/>
              </a:rPr>
              <a:t>);</a:t>
            </a:r>
            <a:endParaRPr lang="sr-Cyrl-RS" altLang="sr-Latn-RS" sz="2100" i="1">
              <a:sym typeface="+mn-ea"/>
            </a:endParaRPr>
          </a:p>
          <a:p>
            <a:pPr lvl="1" algn="just"/>
            <a:r>
              <a:rPr lang="sr-Cyrl-RS" altLang="sr-Latn-RS" sz="2100">
                <a:sym typeface="+mn-ea"/>
              </a:rPr>
              <a:t>Ваннаставне активности:</a:t>
            </a:r>
            <a:r>
              <a:rPr lang="sr-Cyrl-RS" altLang="sr-Latn-RS" sz="2100" i="1">
                <a:sym typeface="+mn-ea"/>
              </a:rPr>
              <a:t> </a:t>
            </a:r>
            <a:r>
              <a:rPr lang="sr-Cyrl-RS" altLang="sr-Latn-RS" sz="2100">
                <a:sym typeface="+mn-ea"/>
              </a:rPr>
              <a:t>видео датотеке - цртани филмови </a:t>
            </a:r>
            <a:r>
              <a:rPr lang="sr-Cyrl-RS" altLang="sr-Latn-RS" sz="2100">
                <a:sym typeface="+mn-ea"/>
                <a:hlinkClick r:id="rId8" tooltip="" action="ppaction://hlinkfile"/>
              </a:rPr>
              <a:t>,,</a:t>
            </a:r>
            <a:r>
              <a:rPr lang="sr-Latn-RS" altLang="sr-Cyrl-RS" sz="2100">
                <a:sym typeface="+mn-ea"/>
                <a:hlinkClick r:id="rId8" tooltip="" action="ppaction://hlinkfile"/>
              </a:rPr>
              <a:t>Silly Symphony: Funny Little Bunnies''</a:t>
            </a:r>
            <a:r>
              <a:rPr lang="sr-Latn-RS" altLang="sr-Cyrl-RS" sz="2100">
                <a:sym typeface="+mn-ea"/>
              </a:rPr>
              <a:t> </a:t>
            </a:r>
            <a:r>
              <a:rPr lang="sr-Cyrl-RS" altLang="sr-Cyrl-RS" sz="2100">
                <a:sym typeface="+mn-ea"/>
              </a:rPr>
              <a:t>и </a:t>
            </a:r>
            <a:r>
              <a:rPr lang="sr-Cyrl-RS" altLang="sr-Cyrl-RS" sz="2100">
                <a:sym typeface="+mn-ea"/>
                <a:hlinkClick r:id="rId9" tooltip="" action="ppaction://hlinkfile"/>
              </a:rPr>
              <a:t>,,Ускршња бајка''</a:t>
            </a:r>
            <a:r>
              <a:rPr lang="sr-Cyrl-RS" altLang="sr-Latn-RS" sz="2100" i="1">
                <a:sym typeface="+mn-ea"/>
              </a:rPr>
              <a:t> </a:t>
            </a:r>
            <a:r>
              <a:rPr lang="sr-Cyrl-RS" altLang="sr-Latn-RS" sz="2100">
                <a:sym typeface="+mn-ea"/>
              </a:rPr>
              <a:t>(</a:t>
            </a:r>
            <a:r>
              <a:rPr lang="sr-Latn-RS" altLang="sr-Cyrl-RS" sz="2100" i="1">
                <a:sym typeface="+mn-ea"/>
              </a:rPr>
              <a:t>YouTube</a:t>
            </a:r>
            <a:r>
              <a:rPr lang="sr-Cyrl-RS" altLang="sr-Latn-RS" sz="2100" i="1">
                <a:sym typeface="+mn-ea"/>
              </a:rPr>
              <a:t>), </a:t>
            </a:r>
            <a:r>
              <a:rPr lang="sr-Cyrl-RS" altLang="sr-Latn-RS" sz="2100">
                <a:sym typeface="+mn-ea"/>
              </a:rPr>
              <a:t>слагалица (</a:t>
            </a:r>
            <a:r>
              <a:rPr lang="sr-Latn-RS" altLang="sr-Cyrl-RS" sz="2100" i="1">
                <a:sym typeface="+mn-ea"/>
              </a:rPr>
              <a:t>JigsawPlanet</a:t>
            </a:r>
            <a:r>
              <a:rPr lang="sr-Cyrl-RS" altLang="sr-Latn-RS" sz="2100" i="1">
                <a:sym typeface="+mn-ea"/>
              </a:rPr>
              <a:t>)</a:t>
            </a:r>
            <a:r>
              <a:rPr lang="sr-Cyrl-RS" altLang="sr-Latn-RS" sz="2100">
                <a:sym typeface="+mn-ea"/>
              </a:rPr>
              <a:t> </a:t>
            </a:r>
            <a:r>
              <a:rPr lang="sr-Cyrl-RS" altLang="sr-Latn-RS" sz="2100" i="1">
                <a:sym typeface="+mn-ea"/>
              </a:rPr>
              <a:t>;</a:t>
            </a:r>
            <a:endParaRPr lang="sr-Cyrl-RS" altLang="sr-Latn-RS" sz="2100" i="1">
              <a:sym typeface="+mn-ea"/>
            </a:endParaRPr>
          </a:p>
          <a:p>
            <a:pPr lvl="1" algn="just"/>
            <a:r>
              <a:rPr lang="sr-Cyrl-RS" altLang="sr-Latn-RS" sz="2100">
                <a:sym typeface="+mn-ea"/>
              </a:rPr>
              <a:t>Веронаука: </a:t>
            </a:r>
            <a:r>
              <a:rPr lang="sr-Cyrl-RS" altLang="sr-Cyrl-RS" sz="2100">
                <a:sym typeface="+mn-ea"/>
              </a:rPr>
              <a:t>квиз </a:t>
            </a:r>
            <a:r>
              <a:rPr lang="sr-Cyrl-RS" altLang="sr-Cyrl-RS" sz="2100">
                <a:sym typeface="+mn-ea"/>
                <a:hlinkClick r:id="rId10" tooltip="" action="ppaction://hlinkfile"/>
              </a:rPr>
              <a:t>,,Ускршњи празник''</a:t>
            </a:r>
            <a:r>
              <a:rPr lang="sr-Cyrl-RS" altLang="sr-Cyrl-RS" sz="2100">
                <a:sym typeface="+mn-ea"/>
              </a:rPr>
              <a:t> (</a:t>
            </a:r>
            <a:r>
              <a:rPr lang="sr-Latn-RS" altLang="en-US" sz="2100" i="1">
                <a:sym typeface="+mn-ea"/>
              </a:rPr>
              <a:t>WordWall</a:t>
            </a:r>
            <a:r>
              <a:rPr lang="sr-Cyrl-RS" altLang="sr-Latn-RS" sz="2100">
                <a:sym typeface="+mn-ea"/>
              </a:rPr>
              <a:t>).</a:t>
            </a:r>
            <a:endParaRPr lang="sr-Cyrl-RS" altLang="sr-Latn-RS" sz="2100" i="1">
              <a:sym typeface="+mn-ea"/>
            </a:endParaRPr>
          </a:p>
          <a:p>
            <a:pPr lvl="1" algn="just"/>
            <a:endParaRPr lang="sr-Cyrl-RS" altLang="sr-Latn-RS" sz="2100">
              <a:sym typeface="+mn-ea"/>
            </a:endParaRPr>
          </a:p>
        </p:txBody>
      </p:sp>
    </p:spTree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2125" y="190500"/>
            <a:ext cx="9820275" cy="582930"/>
          </a:xfrm>
        </p:spPr>
        <p:txBody>
          <a:bodyPr/>
          <a:p>
            <a:pPr algn="l"/>
            <a:r>
              <a:rPr lang="sr-Cyrl-RS" altLang="en-US" i="1">
                <a:sym typeface="+mn-ea"/>
              </a:rPr>
              <a:t>Лов на јаја</a:t>
            </a:r>
            <a:r>
              <a:rPr lang="sr-Cyrl-RS" altLang="en-US">
                <a:sym typeface="+mn-ea"/>
              </a:rPr>
              <a:t> - утисци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10972800" cy="5567045"/>
          </a:xfrm>
        </p:spPr>
        <p:txBody>
          <a:bodyPr/>
          <a:p>
            <a:pPr algn="just"/>
            <a:r>
              <a:rPr lang="sr-Cyrl-RS" altLang="en-US"/>
              <a:t>Почетна верзија игре је исправљена тј. исправљени су поједини задаци:</a:t>
            </a:r>
            <a:endParaRPr lang="sr-Cyrl-RS" altLang="en-US"/>
          </a:p>
          <a:p>
            <a:pPr lvl="1" algn="just"/>
            <a:r>
              <a:rPr lang="sr-Cyrl-RS" altLang="en-US"/>
              <a:t>квизови: промењене су слике слабије резолуције;</a:t>
            </a:r>
            <a:endParaRPr lang="sr-Cyrl-RS" altLang="en-US"/>
          </a:p>
          <a:p>
            <a:pPr lvl="1" algn="just"/>
            <a:r>
              <a:rPr lang="sr-Cyrl-RS" altLang="en-US"/>
              <a:t>задаци из математике у програму </a:t>
            </a:r>
            <a:r>
              <a:rPr lang="sr-Latn-RS" altLang="en-US"/>
              <a:t>Padlet </a:t>
            </a:r>
            <a:r>
              <a:rPr lang="sr-Cyrl-RS" altLang="en-US"/>
              <a:t>замењени су задацима у платформи </a:t>
            </a:r>
            <a:r>
              <a:rPr lang="sr-Latn-RS" altLang="en-US"/>
              <a:t>AnyFlip;</a:t>
            </a:r>
            <a:endParaRPr lang="sr-Latn-RS" altLang="en-US"/>
          </a:p>
          <a:p>
            <a:pPr lvl="1" algn="just"/>
            <a:r>
              <a:rPr lang="sr-Cyrl-RS" altLang="en-US"/>
              <a:t>игра меморије замењена је игром ,,На слово, на слово...'' због слика које су биле непрегледне.</a:t>
            </a:r>
            <a:endParaRPr lang="sr-Cyrl-RS" altLang="en-US"/>
          </a:p>
          <a:p>
            <a:pPr marL="385445" lvl="1" indent="-373380" algn="just">
              <a:buFont typeface="Arial" panose="020B0604020202020204" pitchFamily="34" charset="0"/>
              <a:buChar char="•"/>
            </a:pPr>
            <a:r>
              <a:rPr lang="sr-Cyrl-RS" altLang="en-US" sz="3200"/>
              <a:t>Предност ове игре је што се задаци и садржаји могу прилагођавати различитим узрастима ученика, као и приступ кроз игру који ученицима омогућава да се забављају и уче истовремено.</a:t>
            </a:r>
            <a:endParaRPr lang="sr-Cyrl-RS" altLang="en-US" sz="3200"/>
          </a:p>
        </p:txBody>
      </p:sp>
    </p:spTree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Communications and Dialogues">
  <a:themeElements>
    <a:clrScheme name="Communications and Dialogu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Communications and Dialogu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Communications and Dialogu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2690</Words>
  <Application>WPS Presentation</Application>
  <PresentationFormat>Widescreen</PresentationFormat>
  <Paragraphs>53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7" baseType="lpstr">
      <vt:lpstr>Arial</vt:lpstr>
      <vt:lpstr>SimSun</vt:lpstr>
      <vt:lpstr>Wingdings</vt:lpstr>
      <vt:lpstr>Calibri Light</vt:lpstr>
      <vt:lpstr>Calibri</vt:lpstr>
      <vt:lpstr>Microsoft YaHei</vt:lpstr>
      <vt:lpstr/>
      <vt:lpstr>Arial Unicode MS</vt:lpstr>
      <vt:lpstr>Segoe Print</vt:lpstr>
      <vt:lpstr>Comic Sans MS</vt:lpstr>
      <vt:lpstr>Communications and Dialogues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Лов на јаја - пример наставе на даљину-</dc:title>
  <dc:creator/>
  <cp:lastModifiedBy>urbaneye89</cp:lastModifiedBy>
  <cp:revision>1</cp:revision>
  <dcterms:created xsi:type="dcterms:W3CDTF">2020-05-31T21:55:23Z</dcterms:created>
  <dcterms:modified xsi:type="dcterms:W3CDTF">2020-05-31T21:55:23Z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1033-11.2.0.8942</vt:lpwstr>
  </property>
</Properties>
</file>